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5"/>
  </p:sldMasterIdLst>
  <p:notesMasterIdLst>
    <p:notesMasterId r:id="rId35"/>
  </p:notesMasterIdLst>
  <p:handoutMasterIdLst>
    <p:handoutMasterId r:id="rId36"/>
  </p:handoutMasterIdLst>
  <p:sldIdLst>
    <p:sldId id="256" r:id="rId6"/>
    <p:sldId id="258" r:id="rId7"/>
    <p:sldId id="424" r:id="rId8"/>
    <p:sldId id="491" r:id="rId9"/>
    <p:sldId id="503" r:id="rId10"/>
    <p:sldId id="492" r:id="rId11"/>
    <p:sldId id="426" r:id="rId12"/>
    <p:sldId id="427" r:id="rId13"/>
    <p:sldId id="429" r:id="rId14"/>
    <p:sldId id="430" r:id="rId15"/>
    <p:sldId id="431" r:id="rId16"/>
    <p:sldId id="494" r:id="rId17"/>
    <p:sldId id="434" r:id="rId18"/>
    <p:sldId id="435" r:id="rId19"/>
    <p:sldId id="437" r:id="rId20"/>
    <p:sldId id="438" r:id="rId21"/>
    <p:sldId id="440" r:id="rId22"/>
    <p:sldId id="446" r:id="rId23"/>
    <p:sldId id="445" r:id="rId24"/>
    <p:sldId id="448" r:id="rId25"/>
    <p:sldId id="449" r:id="rId26"/>
    <p:sldId id="451" r:id="rId27"/>
    <p:sldId id="453" r:id="rId28"/>
    <p:sldId id="454" r:id="rId29"/>
    <p:sldId id="512" r:id="rId30"/>
    <p:sldId id="513" r:id="rId31"/>
    <p:sldId id="515" r:id="rId32"/>
    <p:sldId id="518" r:id="rId33"/>
    <p:sldId id="517" r:id="rId34"/>
  </p:sldIdLst>
  <p:sldSz cx="9144000" cy="6858000" type="screen4x3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529"/>
    <a:srgbClr val="F1250F"/>
    <a:srgbClr val="FDB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2" autoAdjust="0"/>
    <p:restoredTop sz="95102"/>
  </p:normalViewPr>
  <p:slideViewPr>
    <p:cSldViewPr>
      <p:cViewPr varScale="1">
        <p:scale>
          <a:sx n="122" d="100"/>
          <a:sy n="122" d="100"/>
        </p:scale>
        <p:origin x="9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9DD3B60-7819-4580-AC6E-3BCEB0EC3C95}" type="datetime1">
              <a:rPr lang="en-US"/>
              <a:pPr>
                <a:defRPr/>
              </a:pPr>
              <a:t>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wrap="square" lIns="93321" tIns="46660" rIns="93321" bIns="4666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6AD5B3D-8BCA-4EE0-847A-233DDD077B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50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17:46:04.86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22T17:46:05.6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1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/>
          <a:lstStyle>
            <a:lvl1pPr algn="r">
              <a:defRPr sz="1200"/>
            </a:lvl1pPr>
          </a:lstStyle>
          <a:p>
            <a:pPr>
              <a:defRPr/>
            </a:pPr>
            <a:fld id="{8ABB6B82-B001-4F7C-B514-7A1E898742BF}" type="datetimeFigureOut">
              <a:rPr lang="en-US"/>
              <a:pPr>
                <a:defRPr/>
              </a:pPr>
              <a:t>1/23/20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1" tIns="46660" rIns="93321" bIns="4666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21" tIns="46660" rIns="93321" bIns="4666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3321" tIns="46660" rIns="93321" bIns="46660" rtlCol="0" anchor="b"/>
          <a:lstStyle>
            <a:lvl1pPr algn="r">
              <a:defRPr sz="1200"/>
            </a:lvl1pPr>
          </a:lstStyle>
          <a:p>
            <a:pPr>
              <a:defRPr/>
            </a:pPr>
            <a:fld id="{D1FEC384-73F6-4CB0-8B58-CE90DD7CF4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075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3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0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27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8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12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38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64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3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33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51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4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47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4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95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04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48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FEC384-73F6-4CB0-8B58-CE90DD7CF4A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21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2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6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26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5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57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3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ady_logo_f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ottersonColor_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0" y="0"/>
            <a:ext cx="392271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200400" y="1143000"/>
            <a:ext cx="4953000" cy="2667000"/>
          </a:xfrm>
        </p:spPr>
        <p:txBody>
          <a:bodyPr/>
          <a:lstStyle>
            <a:lvl1pPr>
              <a:defRPr sz="2800" b="1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04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4419600"/>
            <a:ext cx="5029200" cy="762000"/>
          </a:xfrm>
        </p:spPr>
        <p:txBody>
          <a:bodyPr/>
          <a:lstStyle>
            <a:lvl1pPr marL="0" indent="0">
              <a:buFontTx/>
              <a:buNone/>
              <a:defRPr sz="2000" b="0" i="0">
                <a:solidFill>
                  <a:srgbClr val="284794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381000"/>
            <a:ext cx="1885950" cy="5745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81000"/>
            <a:ext cx="5505450" cy="5745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7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31116093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Bar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096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  <a:prstGeom prst="rect">
            <a:avLst/>
          </a:prstGeom>
        </p:spPr>
        <p:txBody>
          <a:bodyPr/>
          <a:lstStyle>
            <a:lvl1pPr>
              <a:spcAft>
                <a:spcPts val="800"/>
              </a:spcAft>
              <a:defRPr sz="2400"/>
            </a:lvl1pPr>
            <a:lvl2pPr>
              <a:spcAft>
                <a:spcPts val="800"/>
              </a:spcAft>
              <a:defRPr sz="2000"/>
            </a:lvl2pPr>
            <a:lvl3pPr>
              <a:spcAft>
                <a:spcPts val="800"/>
              </a:spcAft>
              <a:defRPr sz="1800"/>
            </a:lvl3pPr>
            <a:lvl4pPr>
              <a:spcAft>
                <a:spcPts val="800"/>
              </a:spcAft>
              <a:defRPr sz="1600"/>
            </a:lvl4pPr>
            <a:lvl5pPr>
              <a:spcAft>
                <a:spcPts val="800"/>
              </a:spcAft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Jump Link"/>
          <p:cNvSpPr>
            <a:spLocks noGrp="1"/>
          </p:cNvSpPr>
          <p:nvPr>
            <p:ph type="body" sz="quarter" idx="16" hasCustomPrompt="1"/>
          </p:nvPr>
        </p:nvSpPr>
        <p:spPr>
          <a:xfrm>
            <a:off x="3886200" y="6553200"/>
            <a:ext cx="1371600" cy="999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Jump to long image description</a:t>
            </a:r>
          </a:p>
        </p:txBody>
      </p:sp>
      <p:sp>
        <p:nvSpPr>
          <p:cNvPr id="9" name="Photo Credit"/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>
              <a:buNone/>
              <a:defRPr sz="800" baseline="0">
                <a:solidFill>
                  <a:srgbClr val="6A6A6A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Insert 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22150468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143000"/>
            <a:ext cx="36957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81000"/>
            <a:ext cx="7543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143000"/>
            <a:ext cx="75438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8" name="Picture 8" descr="rady_logo_ful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239000" y="6370638"/>
            <a:ext cx="1676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12" descr="otterson_side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609600" y="-1588"/>
            <a:ext cx="1508125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/>
          <a:ea typeface="ＭＳ Ｐゴシック" charset="-128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284794"/>
          </a:solidFill>
          <a:latin typeface="Calibri" charset="0"/>
          <a:ea typeface="ＭＳ Ｐゴシック" charset="-128"/>
          <a:cs typeface="Calibri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erin.tv/14e/v7-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CHpAmXSQGhg?feature=oembe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5" Type="http://schemas.openxmlformats.org/officeDocument/2006/relationships/image" Target="../media/image35.png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57500" y="30480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#7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January 29,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Global Consumers and Markets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Case Study #2 – Starbucks in Milan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MGT103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M,W 11:00a - 12:20p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Winter 2020</a:t>
            </a:r>
          </a:p>
          <a:p>
            <a:pPr eaLnBrk="1" hangingPunct="1">
              <a:defRPr/>
            </a:pPr>
            <a:endParaRPr lang="en-US" b="1" dirty="0">
              <a:latin typeface="+mn-lt"/>
              <a:cs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9200" y="160338"/>
            <a:ext cx="7442200" cy="11430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7-3</a:t>
            </a:r>
            <a:r>
              <a:rPr lang="en-US" sz="2400" b="1" dirty="0"/>
              <a:t>  The European Union in 2018 consists of 28 countries with about 750 million consumers.</a:t>
            </a:r>
            <a:endParaRPr lang="en-US" sz="2400" dirty="0"/>
          </a:p>
        </p:txBody>
      </p:sp>
      <p:pic>
        <p:nvPicPr>
          <p:cNvPr id="8" name="Content Placeholder 7" descr="A map highlights the members of the European Union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219200"/>
            <a:ext cx="4528963" cy="4805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1951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1" y="160338"/>
            <a:ext cx="746760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>
                <a:solidFill>
                  <a:srgbClr val="00B0F0"/>
                </a:solidFill>
              </a:rPr>
              <a:t>MARKETING IN A BORDERLESS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ECONOMIC WORLD</a:t>
            </a:r>
            <a:br>
              <a:rPr lang="en-US" altLang="ja-JP" sz="24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GLOBAL COMPETITION FOR GLOBAL CUSTOMERS (1 of 2)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3999" y="2245186"/>
            <a:ext cx="6397945" cy="144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Global Competition</a:t>
            </a:r>
            <a:r>
              <a:rPr lang="en-US" b="1" dirty="0">
                <a:solidFill>
                  <a:srgbClr val="0064FF"/>
                </a:solidFill>
              </a:rPr>
              <a:t> </a:t>
            </a:r>
          </a:p>
          <a:p>
            <a:pPr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Firms Originate, Produce, and Market Products Worldwide</a:t>
            </a: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Strategic Alliances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886200"/>
            <a:ext cx="3239746" cy="1998923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C68131D-179E-43CB-85A4-B8B48E920F4C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Courtesy Mary Kay, Inc.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601111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198438"/>
            <a:ext cx="7543800" cy="11430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7-A</a:t>
            </a:r>
            <a:r>
              <a:rPr lang="en-US" sz="3200" b="1" dirty="0"/>
              <a:t>  </a:t>
            </a:r>
            <a:r>
              <a:rPr lang="en-US" sz="3200" b="1" dirty="0">
                <a:solidFill>
                  <a:srgbClr val="A50532"/>
                </a:solidFill>
              </a:rPr>
              <a:t>Global Companies and Marketing Strategy</a:t>
            </a:r>
            <a:endParaRPr lang="en-US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02352"/>
              </p:ext>
            </p:extLst>
          </p:nvPr>
        </p:nvGraphicFramePr>
        <p:xfrm>
          <a:off x="1219200" y="1828800"/>
          <a:ext cx="7391400" cy="3505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TYPE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OF GLOBAL COMPANY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TYPES OF MARKETING STRATEGY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International Firm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8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Extension of Home Marketing Strategy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8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Multinational Firm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6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Multi-domestic Marketing Strategy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6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Transnational Firm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Global Marketing Strategy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4358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95400" y="212334"/>
            <a:ext cx="685800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>
                <a:solidFill>
                  <a:srgbClr val="00B0F0"/>
                </a:solidFill>
              </a:rPr>
              <a:t>MARKETING IN A BORDERLESS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ECONOMIC WORLD</a:t>
            </a:r>
            <a:br>
              <a:rPr lang="en-US" altLang="ja-JP" sz="24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GLOBAL CONSUMERS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3000" y="2209800"/>
            <a:ext cx="7543800" cy="20701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Global Consumers </a:t>
            </a:r>
            <a:endParaRPr lang="en-US" b="1" dirty="0"/>
          </a:p>
          <a:p>
            <a:pPr lvl="1">
              <a:buFont typeface="Arial"/>
              <a:buChar char="•"/>
            </a:pPr>
            <a:r>
              <a:rPr lang="en-US" b="1" dirty="0"/>
              <a:t>Consumer Groups in Different Countries with Similar Needs</a:t>
            </a:r>
          </a:p>
          <a:p>
            <a:pPr lvl="1">
              <a:buFont typeface="Arial"/>
              <a:buChar char="•"/>
            </a:pPr>
            <a:r>
              <a:rPr lang="en-US" b="1" dirty="0"/>
              <a:t>Ex: Middle-Class, Youth Market, Elite Segment, etc.</a:t>
            </a:r>
          </a:p>
          <a:p>
            <a:pPr lvl="1">
              <a:buFont typeface="Arial"/>
              <a:buChar char="•"/>
            </a:pPr>
            <a:r>
              <a:rPr lang="en-US" b="1" dirty="0"/>
              <a:t>Companies Benefit from Similarities in Markets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6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54" name="AutoShape 10"/>
          <p:cNvSpPr>
            <a:spLocks noChangeArrowheads="1"/>
          </p:cNvSpPr>
          <p:nvPr/>
        </p:nvSpPr>
        <p:spPr bwMode="auto">
          <a:xfrm>
            <a:off x="990600" y="160338"/>
            <a:ext cx="80565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lnSpc>
                <a:spcPct val="105000"/>
              </a:lnSpc>
              <a:spcBef>
                <a:spcPct val="30000"/>
              </a:spcBef>
              <a:defRPr/>
            </a:pP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7800" y="274638"/>
            <a:ext cx="72390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MARKETING MATTERS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The Global Teenager—A Market of</a:t>
            </a: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Voracious Consumers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95399" y="1778961"/>
            <a:ext cx="5294539" cy="413074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Global Market of Teens:</a:t>
            </a:r>
          </a:p>
          <a:p>
            <a:pPr>
              <a:buFont typeface="Arial" panose="020B0604020202020204"/>
              <a:buChar char="•"/>
            </a:pPr>
            <a:r>
              <a:rPr lang="en-US" sz="2400" b="1" dirty="0"/>
              <a:t>Exposure to TV, Movies, Travel, Social Media, and Global Advertising</a:t>
            </a:r>
          </a:p>
          <a:p>
            <a:pPr>
              <a:buFont typeface="Arial" panose="020B0604020202020204"/>
              <a:buChar char="•"/>
            </a:pPr>
            <a:r>
              <a:rPr lang="en-US" sz="2400" b="1" dirty="0"/>
              <a:t>Teens’ Rooms Look Similar, No Matter the Country</a:t>
            </a:r>
          </a:p>
          <a:p>
            <a:pPr>
              <a:buFont typeface="Arial" panose="020B0604020202020204"/>
              <a:buChar char="•"/>
            </a:pPr>
            <a:r>
              <a:rPr lang="en-US" sz="2400" b="1" dirty="0"/>
              <a:t>Teens Spend $820 Billion Annually for Common Products (Jeans, Video Games, etc.)</a:t>
            </a:r>
          </a:p>
          <a:p>
            <a:pPr>
              <a:buFont typeface="Arial" panose="020B0604020202020204"/>
              <a:buChar char="•"/>
            </a:pPr>
            <a:r>
              <a:rPr lang="en-US" sz="2400" b="1" dirty="0"/>
              <a:t>U.S. Trends Influence Attitudes and Purchase Behavior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327835"/>
            <a:ext cx="2075393" cy="311157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04FDC9-99E7-46A2-B9D0-92BFE829971C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©Kim Petersen/Alamy Stock Photo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96717295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152400"/>
            <a:ext cx="7831931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2200" b="1" dirty="0">
              <a:solidFill>
                <a:srgbClr val="A5053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274638"/>
            <a:ext cx="7391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>
                <a:solidFill>
                  <a:srgbClr val="00B0F0"/>
                </a:solidFill>
              </a:rPr>
              <a:t>MARKETING IN A BORDERLESS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ECONOMIC WORLD</a:t>
            </a:r>
            <a:br>
              <a:rPr lang="en-US" altLang="ja-JP" sz="2400" b="1" dirty="0">
                <a:solidFill>
                  <a:srgbClr val="00B0F0"/>
                </a:solidFill>
              </a:rPr>
            </a:br>
            <a:r>
              <a:rPr lang="en-US" altLang="ja-JP" sz="2000" b="1" dirty="0">
                <a:solidFill>
                  <a:srgbClr val="00B0F0"/>
                </a:solidFill>
              </a:rPr>
              <a:t>PREVALENCE OF </a:t>
            </a:r>
            <a:r>
              <a:rPr lang="en-US" sz="2000" b="1" dirty="0">
                <a:solidFill>
                  <a:srgbClr val="00B0F0"/>
                </a:solidFill>
              </a:rPr>
              <a:t>ECONOMIC ESPIONAGE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19200" y="1828800"/>
            <a:ext cx="7391400" cy="42973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Economic Espionage Exists!</a:t>
            </a:r>
          </a:p>
          <a:p>
            <a:pPr lvl="1">
              <a:buFont typeface="Arial"/>
              <a:buChar char="•"/>
            </a:pPr>
            <a:r>
              <a:rPr lang="en-US" b="1" dirty="0"/>
              <a:t>Clandestine Collection of Trade Secrets or Proprietary Information about Competitors</a:t>
            </a:r>
          </a:p>
          <a:p>
            <a:pPr lvl="1">
              <a:buFont typeface="Arial"/>
              <a:buChar char="•"/>
            </a:pPr>
            <a:r>
              <a:rPr lang="en-US" b="1" dirty="0"/>
              <a:t>Costs U.S. Firms $400+ Billion/Year</a:t>
            </a:r>
          </a:p>
          <a:p>
            <a:pPr lvl="1">
              <a:buFont typeface="Arial"/>
              <a:buChar char="•"/>
            </a:pPr>
            <a:r>
              <a:rPr lang="en-US" b="1" dirty="0"/>
              <a:t>23 Nations Routinely Target U.S. Firms</a:t>
            </a:r>
          </a:p>
          <a:p>
            <a:pPr lvl="1">
              <a:buFont typeface="Arial"/>
              <a:buChar char="•"/>
            </a:pPr>
            <a:r>
              <a:rPr lang="en-US" b="1" dirty="0"/>
              <a:t>Economic Espionage Act (1996) Makes Theft a Federal Crime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864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55812" y="233796"/>
            <a:ext cx="7554788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>
              <a:defRPr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399" y="289661"/>
            <a:ext cx="7768431" cy="1143000"/>
          </a:xfrm>
        </p:spPr>
        <p:txBody>
          <a:bodyPr/>
          <a:lstStyle/>
          <a:p>
            <a:pPr marL="228600" eaLnBrk="1" hangingPunct="1">
              <a:defRPr/>
            </a:pPr>
            <a:r>
              <a:rPr lang="en-US" sz="3200" b="1" dirty="0">
                <a:solidFill>
                  <a:srgbClr val="00B0F0"/>
                </a:solidFill>
              </a:rPr>
              <a:t>A GLOBAL ENVIRONMENTAL SCAN</a:t>
            </a:r>
            <a:br>
              <a:rPr lang="en-US" altLang="ja-JP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CULTURAL DIVERSITY </a:t>
            </a:r>
            <a:r>
              <a:rPr lang="en-US" sz="1800" b="1" dirty="0">
                <a:solidFill>
                  <a:srgbClr val="00B0F0"/>
                </a:solidFill>
              </a:rPr>
              <a:t>(1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219200" y="1681653"/>
            <a:ext cx="6371406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Cross-Cultural Analysis</a:t>
            </a:r>
            <a:endParaRPr lang="en-US" sz="2800" b="1" dirty="0">
              <a:solidFill>
                <a:srgbClr val="0064FF"/>
              </a:solidFill>
            </a:endParaRPr>
          </a:p>
          <a:p>
            <a:pPr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Study of Similarities and Differences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Values</a:t>
            </a:r>
            <a:endParaRPr lang="en-US" sz="2800" b="1" dirty="0">
              <a:solidFill>
                <a:srgbClr val="0064FF"/>
              </a:solidFill>
            </a:endParaRPr>
          </a:p>
          <a:p>
            <a:pPr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Preferable Modes of Conduct that Persist Over Time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Customs</a:t>
            </a:r>
            <a:endParaRPr lang="en-US" sz="2800" b="1" dirty="0">
              <a:solidFill>
                <a:srgbClr val="0064FF"/>
              </a:solidFill>
            </a:endParaRPr>
          </a:p>
          <a:p>
            <a:pPr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Considered Normal in a Country</a:t>
            </a:r>
          </a:p>
          <a:p>
            <a:pPr>
              <a:buFont typeface="Arial"/>
              <a:buChar char="•"/>
            </a:pPr>
            <a:r>
              <a:rPr lang="en-US" sz="2800" b="1" dirty="0">
                <a:solidFill>
                  <a:srgbClr val="0064FF"/>
                </a:solidFill>
                <a:hlinkClick r:id="" action="ppaction://noaction"/>
              </a:rPr>
              <a:t>Foreign Corrupt Practices Act (1977)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657600"/>
            <a:ext cx="2238857" cy="1502273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83230C9-F566-44D8-8F78-70A882604D4D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©CB2/ZOB/WENN/Newscom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1653916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1" y="274638"/>
            <a:ext cx="7543800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>
              <a:defRPr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marL="228600" eaLnBrk="1" hangingPunct="1">
              <a:defRPr/>
            </a:pPr>
            <a:r>
              <a:rPr lang="en-US" sz="3200" b="1" dirty="0">
                <a:solidFill>
                  <a:srgbClr val="00B0F0"/>
                </a:solidFill>
              </a:rPr>
              <a:t>A GLOBAL ENVIRONMENTAL SCAN</a:t>
            </a:r>
            <a:br>
              <a:rPr lang="en-US" altLang="ja-JP" sz="32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CULTURAL DIVERSITY </a:t>
            </a:r>
            <a:r>
              <a:rPr lang="en-US" sz="1800" b="1" dirty="0">
                <a:solidFill>
                  <a:srgbClr val="00B0F0"/>
                </a:solidFill>
              </a:rPr>
              <a:t>(2 of 3)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95400" y="1600200"/>
            <a:ext cx="7391400" cy="79844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Cultural Symbols</a:t>
            </a:r>
            <a:r>
              <a:rPr lang="en-US" b="1" dirty="0">
                <a:solidFill>
                  <a:srgbClr val="0064FF"/>
                </a:solidFill>
              </a:rPr>
              <a:t> 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Represent Ideas and Concepts in a Culture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Evoke Deep Feelings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9941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9983" y="3688450"/>
            <a:ext cx="2965369" cy="249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812" y="3765617"/>
            <a:ext cx="2913809" cy="2319392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9BFFD43-F01B-4FB8-BFFF-08F4F83CED97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(first): ©Sylvain Sonnet/Photographer’s Choice RF/Getty Images; (second): ©Antonio M. Rosario/Getty Images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49904752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799" y="228600"/>
            <a:ext cx="79803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>
              <a:defRPr/>
            </a:pP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87733" y="342900"/>
            <a:ext cx="7620000" cy="1143000"/>
          </a:xfrm>
          <a:ln>
            <a:noFill/>
          </a:ln>
        </p:spPr>
        <p:txBody>
          <a:bodyPr/>
          <a:lstStyle/>
          <a:p>
            <a:pPr marL="342900"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COMPARING MARKET-ENTRY STRATEGIES</a:t>
            </a:r>
            <a:br>
              <a:rPr lang="en-US" altLang="ja-JP" sz="2800" b="1" dirty="0">
                <a:solidFill>
                  <a:srgbClr val="00B0F0"/>
                </a:solidFill>
              </a:rPr>
            </a:br>
            <a:r>
              <a:rPr lang="en-US" altLang="ja-JP" sz="2800" b="1" dirty="0">
                <a:solidFill>
                  <a:srgbClr val="00B0F0"/>
                </a:solidFill>
              </a:rPr>
              <a:t>ALTERNATIVE APPROACHES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7914" y="1627974"/>
            <a:ext cx="7578131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Options for Market Entry: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  <a:hlinkClick r:id="" action="ppaction://noaction"/>
              </a:rPr>
              <a:t>Exporting</a:t>
            </a:r>
            <a:endParaRPr lang="en-US" b="1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Indirect Exporting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Direct Exporting</a:t>
            </a:r>
          </a:p>
          <a:p>
            <a:pPr marL="571500" indent="-514350">
              <a:buFont typeface="+mj-lt"/>
              <a:buAutoNum type="arabicPeriod"/>
            </a:pPr>
            <a:r>
              <a:rPr lang="en-US" b="1" dirty="0"/>
              <a:t>Licensing</a:t>
            </a:r>
          </a:p>
          <a:p>
            <a:pPr marL="571500" indent="-514350">
              <a:buFont typeface="+mj-lt"/>
              <a:buAutoNum type="arabicPeriod"/>
            </a:pPr>
            <a:r>
              <a:rPr lang="en-US" b="1" dirty="0"/>
              <a:t>Joint Venture</a:t>
            </a:r>
          </a:p>
          <a:p>
            <a:pPr marL="571500" indent="-514350">
              <a:buFont typeface="+mj-lt"/>
              <a:buAutoNum type="arabicPeriod"/>
            </a:pPr>
            <a:r>
              <a:rPr lang="en-US" b="1" dirty="0"/>
              <a:t>Direct Investment</a:t>
            </a:r>
          </a:p>
          <a:p>
            <a:pPr marL="5715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548233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924800" cy="6096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7-4</a:t>
            </a:r>
            <a:r>
              <a:rPr lang="en-US" sz="3200" b="1" dirty="0"/>
              <a:t>  Alternative global market-entry strategies</a:t>
            </a:r>
            <a:endParaRPr lang="en-US" sz="3200" dirty="0"/>
          </a:p>
        </p:txBody>
      </p:sp>
      <p:pic>
        <p:nvPicPr>
          <p:cNvPr id="6" name="Picture 6" descr="A line graph charts profit potential and amount of financial commitment, risk, and marketing control for a product. 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1295400"/>
            <a:ext cx="6505043" cy="42422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3 long image description</a:t>
            </a:r>
          </a:p>
        </p:txBody>
      </p:sp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759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4" name="AutoShape 1032"/>
          <p:cNvSpPr>
            <a:spLocks noChangeArrowheads="1"/>
          </p:cNvSpPr>
          <p:nvPr/>
        </p:nvSpPr>
        <p:spPr bwMode="auto">
          <a:xfrm>
            <a:off x="990600" y="285148"/>
            <a:ext cx="79843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2000" dirty="0">
              <a:solidFill>
                <a:srgbClr val="A5053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162800" cy="1143000"/>
          </a:xfrm>
        </p:spPr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</a:rPr>
              <a:t>Key Talking Points for Today……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b="1" dirty="0"/>
              <a:t>The nature and scope of world trade from a global perspective.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The major developments that have influenced world trade and global marketing.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Environmental forces that shape global marketing efforts.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375152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07269" y="298546"/>
            <a:ext cx="7146132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>
              <a:defRPr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90600" y="274638"/>
            <a:ext cx="7696200" cy="1143000"/>
          </a:xfrm>
        </p:spPr>
        <p:txBody>
          <a:bodyPr/>
          <a:lstStyle/>
          <a:p>
            <a:pPr marL="342900"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GLOBAL MARKET-ENTRY STRATEGIES</a:t>
            </a:r>
            <a:br>
              <a:rPr lang="en-US" altLang="ja-JP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LICENSING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219199" y="1593205"/>
            <a:ext cx="5334001" cy="398526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Licensing:</a:t>
            </a:r>
          </a:p>
          <a:p>
            <a:r>
              <a:rPr lang="en-US" sz="2800" b="1" dirty="0"/>
              <a:t>Offers Right to a Trademark, Patent, Trade Secret, or Intellectual Property for a Royalty or Fee</a:t>
            </a:r>
          </a:p>
          <a:p>
            <a:pPr>
              <a:buFont typeface="Arial"/>
              <a:buChar char="•"/>
            </a:pPr>
            <a:r>
              <a:rPr lang="en-US" sz="2800" b="1" dirty="0"/>
              <a:t>Advantages and Disadvantages?</a:t>
            </a:r>
          </a:p>
          <a:p>
            <a:pPr marL="0" indent="0">
              <a:buNone/>
            </a:pPr>
            <a:r>
              <a:rPr lang="en-US" sz="2800" b="1" dirty="0"/>
              <a:t>Franchising:</a:t>
            </a:r>
          </a:p>
          <a:p>
            <a:r>
              <a:rPr lang="en-US" sz="2800" b="1" dirty="0"/>
              <a:t>Fastest-growing Market-entry Strategy</a:t>
            </a:r>
          </a:p>
          <a:p>
            <a:r>
              <a:rPr lang="en-US" sz="2800" b="1" dirty="0"/>
              <a:t>Advantages and Disadvantages?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549875"/>
            <a:ext cx="2488053" cy="186604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546C4F-DE5F-4149-AE41-0870625C6370}"/>
              </a:ext>
            </a:extLst>
          </p:cNvPr>
          <p:cNvSpPr txBox="1">
            <a:spLocks/>
          </p:cNvSpPr>
          <p:nvPr/>
        </p:nvSpPr>
        <p:spPr>
          <a:xfrm>
            <a:off x="5486400" y="6705600"/>
            <a:ext cx="3657600" cy="152400"/>
          </a:xfrm>
          <a:prstGeom prst="rect">
            <a:avLst/>
          </a:prstGeom>
        </p:spPr>
        <p:txBody>
          <a:bodyPr wrap="none" lIns="0" tIns="0" rIns="45720" bIns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00" baseline="0">
                <a:solidFill>
                  <a:srgbClr val="6A6A6A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©China/Alamy Stock Photo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103431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998707" y="274638"/>
            <a:ext cx="715469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342900" algn="ctr" eaLnBrk="1" hangingPunct="1">
              <a:defRPr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marL="342900"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GLOBAL MARKET-ENTRY STRATEGIES</a:t>
            </a:r>
            <a:br>
              <a:rPr lang="en-US" altLang="ja-JP" sz="28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JOINT VENTURE </a:t>
            </a:r>
            <a:endParaRPr lang="en-US" sz="1800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Joint Venture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Sharing Ownership, Control, and Profits</a:t>
            </a:r>
          </a:p>
          <a:p>
            <a:pPr lvl="1">
              <a:buFont typeface="Arial"/>
              <a:buChar char="•"/>
            </a:pPr>
            <a:r>
              <a:rPr lang="en-US" b="1" dirty="0"/>
              <a:t>Advantages and Disadvantages?</a:t>
            </a: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Direct Investment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/>
              <a:t>Biggest Commitment to Enter Global Market</a:t>
            </a:r>
          </a:p>
          <a:p>
            <a:pPr lvl="1">
              <a:buFont typeface="Arial"/>
              <a:buChar char="•"/>
            </a:pPr>
            <a:r>
              <a:rPr lang="en-US" b="1" dirty="0"/>
              <a:t>Advantages and Disadvantages?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2385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924800" cy="60960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7-5</a:t>
            </a:r>
            <a:r>
              <a:rPr lang="en-US" sz="3200" b="1" dirty="0"/>
              <a:t>  Five product and promotion strategies for global marketing</a:t>
            </a:r>
            <a:endParaRPr lang="en-US" sz="3200" dirty="0"/>
          </a:p>
        </p:txBody>
      </p:sp>
      <p:pic>
        <p:nvPicPr>
          <p:cNvPr id="7" name="Content Placeholder 6" descr="A graphic shows five product and promotion strategie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17" y="1639451"/>
            <a:ext cx="7531100" cy="411249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4 long image description</a:t>
            </a:r>
          </a:p>
        </p:txBody>
      </p:sp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420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95400" y="160338"/>
            <a:ext cx="7751763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234882"/>
            <a:ext cx="7162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>
                <a:solidFill>
                  <a:srgbClr val="00B0F0"/>
                </a:solidFill>
              </a:rPr>
              <a:t>CRAFTING A WORLDWIDE</a:t>
            </a:r>
            <a:br>
              <a:rPr lang="en-US" sz="2800" b="1" dirty="0">
                <a:solidFill>
                  <a:srgbClr val="00B0F0"/>
                </a:solidFill>
              </a:rPr>
            </a:br>
            <a:r>
              <a:rPr lang="en-US" sz="2800" b="1" dirty="0">
                <a:solidFill>
                  <a:srgbClr val="00B0F0"/>
                </a:solidFill>
              </a:rPr>
              <a:t>MARKETING PROGRAM</a:t>
            </a:r>
            <a:br>
              <a:rPr lang="en-US" altLang="ja-JP" sz="28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PRODUCT AND PROMOTION STRATEGIES </a:t>
            </a:r>
            <a:r>
              <a:rPr lang="en-US" sz="1800" b="1" dirty="0">
                <a:solidFill>
                  <a:srgbClr val="00B0F0"/>
                </a:solidFill>
              </a:rPr>
              <a:t>(2 of 2)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600200" y="1993649"/>
            <a:ext cx="6704738" cy="22987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Possible Communication Strategies:</a:t>
            </a:r>
          </a:p>
          <a:p>
            <a:r>
              <a:rPr lang="en-US" sz="2800" b="1" dirty="0"/>
              <a:t>Identical Message around the World</a:t>
            </a:r>
          </a:p>
          <a:p>
            <a:r>
              <a:rPr lang="en-US" sz="2800" b="1" dirty="0"/>
              <a:t>Communication Adaptation:</a:t>
            </a:r>
          </a:p>
          <a:p>
            <a:pPr lvl="1">
              <a:buFont typeface="Arial"/>
              <a:buChar char="•"/>
            </a:pPr>
            <a:r>
              <a:rPr lang="en-US" b="1" dirty="0"/>
              <a:t> Same Product but Different Advertising</a:t>
            </a:r>
          </a:p>
          <a:p>
            <a:r>
              <a:rPr lang="en-US" sz="2800" b="1" dirty="0"/>
              <a:t>Dual Adaptation</a:t>
            </a:r>
          </a:p>
          <a:p>
            <a:pPr lvl="1">
              <a:buFont typeface="Arial"/>
              <a:buChar char="•"/>
            </a:pPr>
            <a:r>
              <a:rPr lang="en-US" b="1" dirty="0"/>
              <a:t>Modifying Both Products and Promotion Messages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0B6A00E-9F53-4A57-88A6-BB6110DB05E5}"/>
              </a:ext>
            </a:extLst>
          </p:cNvPr>
          <p:cNvSpPr txBox="1">
            <a:spLocks/>
          </p:cNvSpPr>
          <p:nvPr/>
        </p:nvSpPr>
        <p:spPr>
          <a:xfrm>
            <a:off x="4993131" y="5257800"/>
            <a:ext cx="2394649" cy="31079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Nescafe China</a:t>
            </a:r>
          </a:p>
        </p:txBody>
      </p:sp>
      <p:pic>
        <p:nvPicPr>
          <p:cNvPr id="10" name="Picture 10" descr="Click for the Nescafe China video.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715000"/>
            <a:ext cx="798513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257359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066801" y="160338"/>
            <a:ext cx="762000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>
                <a:solidFill>
                  <a:srgbClr val="00B0F0"/>
                </a:solidFill>
              </a:rPr>
              <a:t>CRAFTING A WORLDWIDE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MARKETING PROGRAM</a:t>
            </a:r>
            <a:br>
              <a:rPr lang="en-US" altLang="ja-JP" sz="24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DISTRIBUTION AND PRICING STRATEGIES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219200" y="1785728"/>
            <a:ext cx="7467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Distribution Is Critical in Global Marketing:</a:t>
            </a:r>
          </a:p>
          <a:p>
            <a:r>
              <a:rPr lang="en-US" sz="2800" b="1" dirty="0"/>
              <a:t>Availability and Quality of Retailers, Wholesalers, and Transportation</a:t>
            </a:r>
          </a:p>
          <a:p>
            <a:pPr marL="0" indent="0">
              <a:buNone/>
            </a:pPr>
            <a:r>
              <a:rPr lang="en-US" sz="2800" b="1" dirty="0"/>
              <a:t>Countries Impose Pricing Constraints:</a:t>
            </a:r>
          </a:p>
          <a:p>
            <a:r>
              <a:rPr lang="en-US" sz="2800" b="1" dirty="0"/>
              <a:t>Prices May Be Too High or Too Low 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Dumping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Gray Market</a:t>
            </a:r>
            <a:r>
              <a:rPr lang="en-US" b="1" dirty="0">
                <a:solidFill>
                  <a:srgbClr val="0064FF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(Parallel Importing)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820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DA46-EE3E-D443-A207-3C56994A3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28600"/>
            <a:ext cx="7924800" cy="609600"/>
          </a:xfrm>
        </p:spPr>
        <p:txBody>
          <a:bodyPr/>
          <a:lstStyle/>
          <a:p>
            <a:r>
              <a:rPr lang="en-US" dirty="0"/>
              <a:t>Case Study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47EAE-BD67-B148-B397-7B3933E8B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065404"/>
            <a:ext cx="7239000" cy="5562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Starbucks Plans in Italy: Carrying Coal to Newcastle?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319F6-F4C2-594D-B271-68AB577CC5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D60ED-B34C-EE4A-B0C3-3C1E96DFB1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tarbucks opens its first shop in Milan, but faces stiff competition">
            <a:hlinkClick r:id="" action="ppaction://media"/>
            <a:extLst>
              <a:ext uri="{FF2B5EF4-FFF2-40B4-BE49-F238E27FC236}">
                <a16:creationId xmlns:a16="http://schemas.microsoft.com/office/drawing/2014/main" id="{E72626FE-AE97-EC48-9D41-48FDE32764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52600" y="1905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44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DAAD-3B2E-BE4C-9BC5-77C292B1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7772400" cy="609600"/>
          </a:xfrm>
        </p:spPr>
        <p:txBody>
          <a:bodyPr/>
          <a:lstStyle/>
          <a:p>
            <a:r>
              <a:rPr lang="en-US" dirty="0"/>
              <a:t>Starbucks in Milan- Group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04A25-7E3D-D447-B736-C163A5DF0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04900"/>
            <a:ext cx="7315200" cy="5029200"/>
          </a:xfrm>
        </p:spPr>
        <p:txBody>
          <a:bodyPr/>
          <a:lstStyle/>
          <a:p>
            <a:r>
              <a:rPr lang="en-US" dirty="0"/>
              <a:t>What is Starbucks strategy to adjust to the Italian market?</a:t>
            </a:r>
          </a:p>
          <a:p>
            <a:r>
              <a:rPr lang="en-US" dirty="0"/>
              <a:t>How does Starbucks pay homage to the strong expresso tradition in Italy? Why do they do this?</a:t>
            </a:r>
          </a:p>
          <a:p>
            <a:r>
              <a:rPr lang="en-US" dirty="0"/>
              <a:t>What products and services have been added compared to the U.S. Starbucks presence? Why?</a:t>
            </a:r>
          </a:p>
          <a:p>
            <a:r>
              <a:rPr lang="en-US" dirty="0"/>
              <a:t>What would your pricing strategy be? Why?</a:t>
            </a:r>
          </a:p>
          <a:p>
            <a:r>
              <a:rPr lang="en-US" dirty="0"/>
              <a:t>Describe the ideal customer demographic for the Starbucks Milan store? How would you reach them?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37E37-9FAC-EC4D-B4BB-B1576D7877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946D2-B16C-2340-9C9E-DB6EE47FD2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268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Carmex</a:t>
            </a:r>
            <a:r>
              <a:rPr lang="en-US" dirty="0"/>
              <a:t> Handout.</a:t>
            </a:r>
          </a:p>
        </p:txBody>
      </p:sp>
      <p:pic>
        <p:nvPicPr>
          <p:cNvPr id="7" name="Picture 10" descr="Marketing actions handout.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0"/>
          <a:stretch/>
        </p:blipFill>
        <p:spPr bwMode="auto">
          <a:xfrm>
            <a:off x="2286000" y="990600"/>
            <a:ext cx="5179800" cy="52567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EABDA4-6C00-1243-A26C-8022230DE519}"/>
                  </a:ext>
                </a:extLst>
              </p14:cNvPr>
              <p14:cNvContentPartPr/>
              <p14:nvPr/>
            </p14:nvContentPartPr>
            <p14:xfrm>
              <a:off x="1854225" y="231044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EABDA4-6C00-1243-A26C-8022230DE5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0225" y="220280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39BFA9-3AA9-2447-AB21-C2DE4E17CD8B}"/>
                  </a:ext>
                </a:extLst>
              </p14:cNvPr>
              <p14:cNvContentPartPr/>
              <p14:nvPr/>
            </p14:nvContentPartPr>
            <p14:xfrm>
              <a:off x="4405905" y="181652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39BFA9-3AA9-2447-AB21-C2DE4E17CD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1905" y="1708523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0A6ED770-ECEE-3740-9F3D-90320D895448}"/>
              </a:ext>
            </a:extLst>
          </p:cNvPr>
          <p:cNvSpPr txBox="1">
            <a:spLocks/>
          </p:cNvSpPr>
          <p:nvPr/>
        </p:nvSpPr>
        <p:spPr bwMode="auto">
          <a:xfrm>
            <a:off x="1143000" y="228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284794"/>
                </a:solidFill>
                <a:latin typeface="Calibri" charset="0"/>
                <a:ea typeface="ＭＳ Ｐゴシック" charset="-128"/>
                <a:cs typeface="Calibri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2"/>
                </a:solidFill>
                <a:latin typeface="Arial" charset="0"/>
              </a:defRPr>
            </a:lvl9pPr>
          </a:lstStyle>
          <a:p>
            <a:pPr algn="ctr"/>
            <a:r>
              <a:rPr lang="en-US" sz="3200" kern="0" dirty="0"/>
              <a:t>Starbucks in Milan – Group Work </a:t>
            </a:r>
          </a:p>
        </p:txBody>
      </p:sp>
    </p:spTree>
    <p:extLst>
      <p:ext uri="{BB962C8B-B14F-4D97-AF65-F5344CB8AC3E}">
        <p14:creationId xmlns:p14="http://schemas.microsoft.com/office/powerpoint/2010/main" val="18036795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B3D8-88FF-DD4A-92D4-E3AFCD04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78574"/>
            <a:ext cx="7620000" cy="609600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Next week……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3BAA1-D8D1-D34A-A833-3936ACDB0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957704"/>
            <a:ext cx="7620000" cy="5562600"/>
          </a:xfrm>
        </p:spPr>
        <p:txBody>
          <a:bodyPr/>
          <a:lstStyle/>
          <a:p>
            <a:r>
              <a:rPr lang="en-US" sz="2800" dirty="0"/>
              <a:t>Chapter 8, Marketing Research</a:t>
            </a:r>
          </a:p>
          <a:p>
            <a:r>
              <a:rPr lang="en-US" sz="2800" dirty="0"/>
              <a:t>Be think about what new product or service you would like to launch? Team Marketing Plan project to be assigned Feb. 5</a:t>
            </a:r>
          </a:p>
          <a:p>
            <a:r>
              <a:rPr lang="en-US" sz="2800" dirty="0"/>
              <a:t>See you next week!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B6533-FAC7-174A-A8A2-85957C00A1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350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685800"/>
            <a:ext cx="7848600" cy="205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cs typeface="Calibri" charset="0"/>
              </a:rPr>
              <a:t>The Rady School of Management</a:t>
            </a:r>
            <a:br>
              <a:rPr lang="en-US" sz="3600" dirty="0">
                <a:latin typeface="+mj-lt"/>
                <a:cs typeface="Calibri" charset="0"/>
              </a:rPr>
            </a:br>
            <a:endParaRPr lang="en-US" sz="3200" b="0" dirty="0">
              <a:latin typeface="+mj-lt"/>
              <a:cs typeface="Calibri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57500" y="2438400"/>
            <a:ext cx="5181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Lecture #7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January 29, 2020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Global Consumers and Markets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Case Study #2 – Starbucks in Milan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MGT103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M,W 11:00a - 12:20p</a:t>
            </a:r>
          </a:p>
          <a:p>
            <a:pPr eaLnBrk="1" hangingPunct="1">
              <a:defRPr/>
            </a:pPr>
            <a:r>
              <a:rPr lang="en-US" b="1" dirty="0">
                <a:latin typeface="+mn-lt"/>
                <a:cs typeface="Calibri" charset="0"/>
              </a:rPr>
              <a:t>Winter 2020</a:t>
            </a:r>
          </a:p>
          <a:p>
            <a:pPr eaLnBrk="1" hangingPunct="1">
              <a:defRPr/>
            </a:pPr>
            <a:endParaRPr lang="en-US" b="1" dirty="0">
              <a:latin typeface="+mn-lt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02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71600" y="1600200"/>
            <a:ext cx="7315200" cy="4525963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sz="2800" b="1" dirty="0"/>
              <a:t>Name and describe the alternative approaches companies use to enter global markets.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T</a:t>
            </a:r>
            <a:r>
              <a:rPr lang="en-US" sz="2800" b="1" dirty="0"/>
              <a:t>he distinction between standardization and customization when companies craft worldwide marketing programs.</a:t>
            </a:r>
            <a:endParaRPr lang="en-US" sz="2800" dirty="0"/>
          </a:p>
        </p:txBody>
      </p:sp>
      <p:sp>
        <p:nvSpPr>
          <p:cNvPr id="7" name="AutoShape 1032">
            <a:extLst>
              <a:ext uri="{FF2B5EF4-FFF2-40B4-BE49-F238E27FC236}">
                <a16:creationId xmlns:a16="http://schemas.microsoft.com/office/drawing/2014/main" id="{A9D606AD-06C8-E540-B36C-428C29B20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71213"/>
            <a:ext cx="79843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/>
            <a:endParaRPr lang="en-US" sz="2000" b="1" dirty="0">
              <a:solidFill>
                <a:srgbClr val="A50532"/>
              </a:solidFill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C10B0BCD-F80E-FB4B-AADF-670C92DC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4638"/>
            <a:ext cx="7162800" cy="1143000"/>
          </a:xfrm>
        </p:spPr>
        <p:txBody>
          <a:bodyPr/>
          <a:lstStyle/>
          <a:p>
            <a:r>
              <a:rPr lang="en-US" sz="3200" b="1" dirty="0">
                <a:solidFill>
                  <a:srgbClr val="00B0F0"/>
                </a:solidFill>
              </a:rPr>
              <a:t>Key Talking Points for Today……</a:t>
            </a:r>
          </a:p>
        </p:txBody>
      </p:sp>
    </p:spTree>
    <p:extLst>
      <p:ext uri="{BB962C8B-B14F-4D97-AF65-F5344CB8AC3E}">
        <p14:creationId xmlns:p14="http://schemas.microsoft.com/office/powerpoint/2010/main" val="5363905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0" y="209658"/>
            <a:ext cx="7827963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altLang="ja-JP" sz="3200" b="1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211138"/>
            <a:ext cx="7162800" cy="1143000"/>
          </a:xfrm>
        </p:spPr>
        <p:txBody>
          <a:bodyPr anchor="ctr"/>
          <a:lstStyle/>
          <a:p>
            <a:r>
              <a:rPr lang="en-US" sz="3600" b="1" dirty="0">
                <a:solidFill>
                  <a:srgbClr val="00B0F0"/>
                </a:solidFill>
              </a:rPr>
              <a:t>DYNAMICS OF WORLD TRADE </a:t>
            </a:r>
            <a:r>
              <a:rPr lang="en-US" sz="1600" b="1" dirty="0">
                <a:solidFill>
                  <a:srgbClr val="00B0F0"/>
                </a:solidFill>
              </a:rPr>
              <a:t>(1 of 2)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9200" y="1443646"/>
            <a:ext cx="7467600" cy="33401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Global Perspective</a:t>
            </a:r>
          </a:p>
          <a:p>
            <a:pPr lvl="1">
              <a:buFont typeface="Arial"/>
              <a:buChar char="•"/>
            </a:pPr>
            <a:r>
              <a:rPr lang="en-US" b="1" dirty="0"/>
              <a:t>U.S., China, Japan, West. Europe, Canada Account for Two-Thirds of World Trade</a:t>
            </a:r>
          </a:p>
          <a:p>
            <a:pPr lvl="1">
              <a:buFont typeface="Arial"/>
              <a:buChar char="•"/>
            </a:pPr>
            <a:r>
              <a:rPr lang="en-US" b="1" dirty="0"/>
              <a:t>Products and Commodities: 80 Percent of World Trade, Services: 20 Percent</a:t>
            </a:r>
          </a:p>
          <a:p>
            <a:pPr lvl="1">
              <a:buFont typeface="Arial"/>
              <a:buChar char="•"/>
            </a:pPr>
            <a:r>
              <a:rPr lang="en-US" b="1" dirty="0"/>
              <a:t>Exports and Imports Have Complementary Economic Flow</a:t>
            </a:r>
          </a:p>
          <a:p>
            <a:pPr lvl="1">
              <a:buFont typeface="Arial"/>
              <a:buChar char="•"/>
            </a:pPr>
            <a:r>
              <a:rPr lang="en-US" b="1" dirty="0"/>
              <a:t>Trade Feedback Effect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Countertrade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193138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02104" y="227699"/>
            <a:ext cx="7908131" cy="11430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/>
            <a:endParaRPr lang="en-US" altLang="ja-JP" sz="3200" b="1" dirty="0">
              <a:solidFill>
                <a:srgbClr val="A50532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5400" y="300646"/>
            <a:ext cx="7391400" cy="1143000"/>
          </a:xfrm>
        </p:spPr>
        <p:txBody>
          <a:bodyPr anchor="ctr"/>
          <a:lstStyle/>
          <a:p>
            <a:r>
              <a:rPr lang="en-US" sz="3600" b="1" dirty="0">
                <a:solidFill>
                  <a:srgbClr val="00B0F0"/>
                </a:solidFill>
              </a:rPr>
              <a:t>DYNAMICS OF WORLD TRADE </a:t>
            </a:r>
            <a:r>
              <a:rPr lang="en-US" sz="1600" b="1" dirty="0">
                <a:solidFill>
                  <a:srgbClr val="00B0F0"/>
                </a:solidFill>
              </a:rPr>
              <a:t> (2 of 2)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36670" y="1520956"/>
            <a:ext cx="7239000" cy="33401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United States Perspective</a:t>
            </a:r>
          </a:p>
          <a:p>
            <a:pPr lvl="1">
              <a:buFont typeface="Arial"/>
              <a:buChar char="•"/>
            </a:pPr>
            <a:r>
              <a:rPr lang="en-US" b="1" dirty="0"/>
              <a:t>U.S. Share of World Exports Has Decreased</a:t>
            </a:r>
          </a:p>
          <a:p>
            <a:pPr lvl="1">
              <a:buFont typeface="Arial"/>
              <a:buChar char="•"/>
            </a:pPr>
            <a:r>
              <a:rPr lang="en-US" b="1" dirty="0"/>
              <a:t>U.S. World Imports Have Increased</a:t>
            </a: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Gross Domestic Product (GDP)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Balance of Trade</a:t>
            </a:r>
            <a:endParaRPr lang="en-US" b="1" dirty="0">
              <a:solidFill>
                <a:srgbClr val="0064FF"/>
              </a:solidFill>
            </a:endParaRPr>
          </a:p>
          <a:p>
            <a:pPr lvl="1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Largest Importers of U.S. Products: Canada, Mexico, China, Japan</a:t>
            </a:r>
          </a:p>
          <a:p>
            <a:pPr lvl="1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1B636-A124-014E-99E4-D8A81D246C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414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9248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7-1</a:t>
            </a:r>
            <a:r>
              <a:rPr lang="en-US" sz="2400" b="1" dirty="0"/>
              <a:t>  Leading countries in global merchandise trade in terms of imports (U.S.) and exports (China).</a:t>
            </a:r>
            <a:endParaRPr lang="en-US" sz="2400" dirty="0"/>
          </a:p>
        </p:txBody>
      </p:sp>
      <p:pic>
        <p:nvPicPr>
          <p:cNvPr id="6" name="Content Placeholder 5" descr="A graph plots imports and exports in billions of U.S. dollars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0"/>
            <a:ext cx="6972300" cy="489730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1 long image description</a:t>
            </a:r>
          </a:p>
        </p:txBody>
      </p:sp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902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143001" y="160338"/>
            <a:ext cx="777240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marL="228600" algn="ctr" eaLnBrk="1" hangingPunct="1">
              <a:defRPr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1143000"/>
          </a:xfrm>
        </p:spPr>
        <p:txBody>
          <a:bodyPr/>
          <a:lstStyle/>
          <a:p>
            <a:pPr marL="228600" eaLnBrk="1" hangingPunct="1">
              <a:defRPr/>
            </a:pPr>
            <a:r>
              <a:rPr lang="en-US" sz="2400" b="1" dirty="0">
                <a:solidFill>
                  <a:srgbClr val="00B0F0"/>
                </a:solidFill>
              </a:rPr>
              <a:t>MARKETING IN A DYNAMIC GLOBAL ECONOMY</a:t>
            </a:r>
            <a:br>
              <a:rPr lang="en-US" sz="2400" b="1" dirty="0">
                <a:solidFill>
                  <a:srgbClr val="00B0F0"/>
                </a:solidFill>
              </a:rPr>
            </a:br>
            <a:br>
              <a:rPr lang="en-US" sz="20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ECONOMIC PROTECTIONISM BY COUNTRIES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752600" y="1866079"/>
            <a:ext cx="6209660" cy="35179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Protectionism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Tariffs</a:t>
            </a:r>
            <a:endParaRPr lang="en-US" b="1" dirty="0">
              <a:solidFill>
                <a:srgbClr val="0064FF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Quota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rgbClr val="0064FF"/>
              </a:solidFill>
              <a:hlinkClick r:id="" action="ppaction://noaction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4FF"/>
                </a:solidFill>
                <a:hlinkClick r:id="" action="ppaction://noaction"/>
              </a:rPr>
              <a:t>World Trade Organization (WTO)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6CB45-8693-3146-9575-C3B89C78C2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024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228600"/>
            <a:ext cx="8153400" cy="609600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7493E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FIGURE 7-2</a:t>
            </a:r>
            <a:r>
              <a:rPr lang="en-US" sz="2400" b="1" dirty="0"/>
              <a:t>  Protectionism hinders world trade when countries raise prices and limit supply through tariff and quota policies</a:t>
            </a:r>
            <a:endParaRPr lang="en-US" sz="2400" dirty="0"/>
          </a:p>
        </p:txBody>
      </p:sp>
      <p:pic>
        <p:nvPicPr>
          <p:cNvPr id="6" name="Content Placeholder 5" descr="A summary graphic of the impact of tariffs and quotas on world trade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24000"/>
            <a:ext cx="5674605" cy="4191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Jump to Appendix 2 long image description</a:t>
            </a:r>
          </a:p>
        </p:txBody>
      </p:sp>
      <p:sp>
        <p:nvSpPr>
          <p:cNvPr id="5" name="Text Placeholder 4" hidden="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24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55" name="AutoShape 1035"/>
          <p:cNvSpPr>
            <a:spLocks noChangeArrowheads="1"/>
          </p:cNvSpPr>
          <p:nvPr/>
        </p:nvSpPr>
        <p:spPr bwMode="auto">
          <a:xfrm>
            <a:off x="1219201" y="228601"/>
            <a:ext cx="7315200" cy="1371600"/>
          </a:xfrm>
          <a:prstGeom prst="roundRect">
            <a:avLst>
              <a:gd name="adj" fmla="val 16667"/>
            </a:avLst>
          </a:prstGeom>
          <a:solidFill>
            <a:srgbClr val="FFF0C8">
              <a:alpha val="50000"/>
            </a:srgbClr>
          </a:solidFill>
          <a:ln w="38100">
            <a:solidFill>
              <a:srgbClr val="0070C0"/>
            </a:solidFill>
            <a:round/>
          </a:ln>
          <a:effectLst/>
        </p:spPr>
        <p:txBody>
          <a:bodyPr anchor="ctr" anchorCtr="1"/>
          <a:lstStyle/>
          <a:p>
            <a:pPr algn="ctr" eaLnBrk="1" hangingPunct="1">
              <a:defRPr/>
            </a:pP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>
                <a:solidFill>
                  <a:srgbClr val="00B0F0"/>
                </a:solidFill>
              </a:rPr>
              <a:t>MARKETING IN A BORDERLESS</a:t>
            </a:r>
            <a:br>
              <a:rPr lang="en-US" sz="2400" b="1" dirty="0">
                <a:solidFill>
                  <a:srgbClr val="00B0F0"/>
                </a:solidFill>
              </a:rPr>
            </a:br>
            <a:r>
              <a:rPr lang="en-US" sz="2400" b="1" dirty="0">
                <a:solidFill>
                  <a:srgbClr val="00B0F0"/>
                </a:solidFill>
              </a:rPr>
              <a:t>ECONOMIC WORLD</a:t>
            </a:r>
            <a:br>
              <a:rPr lang="en-US" altLang="ja-JP" sz="2400" b="1" dirty="0">
                <a:solidFill>
                  <a:srgbClr val="00B0F0"/>
                </a:solidFill>
              </a:rPr>
            </a:br>
            <a:r>
              <a:rPr lang="en-US" sz="2000" b="1" dirty="0">
                <a:solidFill>
                  <a:srgbClr val="00B0F0"/>
                </a:solidFill>
              </a:rPr>
              <a:t>RISE OF ECONOMIC INTEGRATION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524000" y="1600201"/>
            <a:ext cx="7162800" cy="36195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European Union (EU) </a:t>
            </a:r>
          </a:p>
          <a:p>
            <a:r>
              <a:rPr lang="en-US" sz="2800" b="1" dirty="0"/>
              <a:t>28 Countries Eliminated Barriers to Trade (750 Million Consumers)</a:t>
            </a:r>
          </a:p>
          <a:p>
            <a:pPr marL="0" indent="0">
              <a:buNone/>
            </a:pPr>
            <a:r>
              <a:rPr lang="en-US" sz="2800" b="1" dirty="0"/>
              <a:t>North American Free Trade Agreement (NAFTA) </a:t>
            </a:r>
          </a:p>
          <a:p>
            <a:r>
              <a:rPr lang="en-US" sz="2800" b="1" dirty="0"/>
              <a:t>Lifted Trade Barriers Between Canada, Mexico, and U.S. (475 Million Consumers)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46 Percent of U.S. Exports Are to Free Trade Partners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6054E-E903-5943-B702-398F3BAA48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03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eneral Presentation-building-side">
  <a:themeElements>
    <a:clrScheme name="Otterson_powerpo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tterson_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tterson_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terson_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terson_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Kind xmlns="8dfc9360-30d7-44fa-9454-8814658167eb">Course Materials</Kind>
    <Document_x0020_Audience xmlns="8dfc9360-30d7-44fa-9454-8814658167eb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LongProperties xmlns="http://schemas.microsoft.com/office/2006/metadata/longPropertie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3D0D3045D2FF4FB51A5B63DF3AAA65" ma:contentTypeVersion="3" ma:contentTypeDescription="Create a new document." ma:contentTypeScope="" ma:versionID="6841a04a395bc456f6e306e967f3d95c">
  <xsd:schema xmlns:xsd="http://www.w3.org/2001/XMLSchema" xmlns:p="http://schemas.microsoft.com/office/2006/metadata/properties" xmlns:ns1="http://schemas.microsoft.com/sharepoint/v3" xmlns:ns2="8dfc9360-30d7-44fa-9454-8814658167eb" targetNamespace="http://schemas.microsoft.com/office/2006/metadata/properties" ma:root="true" ma:fieldsID="9af39eaed083fb799ebbfefa202d23f3" ns1:_="" ns2:_="">
    <xsd:import namespace="http://schemas.microsoft.com/sharepoint/v3"/>
    <xsd:import namespace="8dfc9360-30d7-44fa-9454-8814658167eb"/>
    <xsd:element name="properties">
      <xsd:complexType>
        <xsd:sequence>
          <xsd:element name="documentManagement">
            <xsd:complexType>
              <xsd:all>
                <xsd:element ref="ns2:Document_x0020_Audience" minOccurs="0"/>
                <xsd:element ref="ns2:Kind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6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7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8dfc9360-30d7-44fa-9454-8814658167eb" elementFormDefault="qualified">
    <xsd:import namespace="http://schemas.microsoft.com/office/2006/documentManagement/types"/>
    <xsd:element name="Document_x0020_Audience" ma:index="2" nillable="true" ma:displayName="Document Audience" ma:default="Frequently Used" ma:internalName="Documen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requently Used"/>
                    <xsd:enumeration value="Faculty Assistant"/>
                    <xsd:enumeration value="Alumni"/>
                    <xsd:enumeration value="Students"/>
                  </xsd:restriction>
                </xsd:simpleType>
              </xsd:element>
            </xsd:sequence>
          </xsd:extension>
        </xsd:complexContent>
      </xsd:complexType>
    </xsd:element>
    <xsd:element name="Kind" ma:index="3" nillable="true" ma:displayName="Kind" ma:default="CDs" ma:format="Dropdown" ma:internalName="Kind">
      <xsd:simpleType>
        <xsd:union memberTypes="dms:Text">
          <xsd:simpleType>
            <xsd:restriction base="dms:Choice">
              <xsd:enumeration value="CDs"/>
              <xsd:enumeration value="Course Materials"/>
              <xsd:enumeration value="Forms"/>
              <xsd:enumeration value="Guidelines"/>
              <xsd:enumeration value="Insert Files"/>
              <xsd:enumeration value="Mailing Labels"/>
              <xsd:enumeration value="Maps"/>
              <xsd:enumeration value="Marketing Materials"/>
              <xsd:enumeration value="Name Badges"/>
              <xsd:enumeration value="PowerPoint"/>
              <xsd:enumeration value="Signage"/>
              <xsd:enumeration value="Stationery"/>
              <xsd:enumeration value="Web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9410F0-41F1-42B4-BB9F-D8918C5FCEB4}">
  <ds:schemaRefs>
    <ds:schemaRef ds:uri="http://www.w3.org/XML/1998/namespace"/>
    <ds:schemaRef ds:uri="http://purl.org/dc/dcmitype/"/>
    <ds:schemaRef ds:uri="http://purl.org/dc/terms/"/>
    <ds:schemaRef ds:uri="http://purl.org/dc/elements/1.1/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AF5EBA2-B4B7-41E0-9B6A-EF41C3DE360E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A9056A18-FDE8-4B63-AE74-C7463994AC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dfc9360-30d7-44fa-9454-8814658167e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4.xml><?xml version="1.0" encoding="utf-8"?>
<ds:datastoreItem xmlns:ds="http://schemas.openxmlformats.org/officeDocument/2006/customXml" ds:itemID="{C11867CF-15CD-4A8E-9B76-7943E78E43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Presentation-building-side</Template>
  <TotalTime>2903</TotalTime>
  <Words>1107</Words>
  <Application>Microsoft Macintosh PowerPoint</Application>
  <PresentationFormat>On-screen Show (4:3)</PresentationFormat>
  <Paragraphs>163</Paragraphs>
  <Slides>29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General Presentation-building-side</vt:lpstr>
      <vt:lpstr>The Rady School of Management </vt:lpstr>
      <vt:lpstr>Key Talking Points for Today……</vt:lpstr>
      <vt:lpstr>Key Talking Points for Today……</vt:lpstr>
      <vt:lpstr>DYNAMICS OF WORLD TRADE (1 of 2)</vt:lpstr>
      <vt:lpstr>DYNAMICS OF WORLD TRADE  (2 of 2)</vt:lpstr>
      <vt:lpstr>FIGURE 7-1  Leading countries in global merchandise trade in terms of imports (U.S.) and exports (China).</vt:lpstr>
      <vt:lpstr>MARKETING IN A DYNAMIC GLOBAL ECONOMY  ECONOMIC PROTECTIONISM BY COUNTRIES</vt:lpstr>
      <vt:lpstr>FIGURE 7-2  Protectionism hinders world trade when countries raise prices and limit supply through tariff and quota policies</vt:lpstr>
      <vt:lpstr>MARKETING IN A BORDERLESS ECONOMIC WORLD RISE OF ECONOMIC INTEGRATION</vt:lpstr>
      <vt:lpstr>FIGURE 7-3  The European Union in 2018 consists of 28 countries with about 750 million consumers.</vt:lpstr>
      <vt:lpstr>MARKETING IN A BORDERLESS ECONOMIC WORLD GLOBAL COMPETITION FOR GLOBAL CUSTOMERS (1 of 2)</vt:lpstr>
      <vt:lpstr>FIGURE 7-A  Global Companies and Marketing Strategy</vt:lpstr>
      <vt:lpstr>MARKETING IN A BORDERLESS ECONOMIC WORLD GLOBAL CONSUMERS</vt:lpstr>
      <vt:lpstr>MARKETING MATTERS The Global Teenager—A Market of Voracious Consumers</vt:lpstr>
      <vt:lpstr>MARKETING IN A BORDERLESS ECONOMIC WORLD PREVALENCE OF ECONOMIC ESPIONAGE</vt:lpstr>
      <vt:lpstr>A GLOBAL ENVIRONMENTAL SCAN CULTURAL DIVERSITY (1 of 3)</vt:lpstr>
      <vt:lpstr>A GLOBAL ENVIRONMENTAL SCAN CULTURAL DIVERSITY (2 of 3)</vt:lpstr>
      <vt:lpstr>COMPARING MARKET-ENTRY STRATEGIES ALTERNATIVE APPROACHES</vt:lpstr>
      <vt:lpstr>FIGURE 7-4  Alternative global market-entry strategies</vt:lpstr>
      <vt:lpstr>GLOBAL MARKET-ENTRY STRATEGIES LICENSING</vt:lpstr>
      <vt:lpstr>GLOBAL MARKET-ENTRY STRATEGIES JOINT VENTURE </vt:lpstr>
      <vt:lpstr>FIGURE 7-5  Five product and promotion strategies for global marketing</vt:lpstr>
      <vt:lpstr>CRAFTING A WORLDWIDE MARKETING PROGRAM PRODUCT AND PROMOTION STRATEGIES (2 of 2)</vt:lpstr>
      <vt:lpstr>CRAFTING A WORLDWIDE MARKETING PROGRAM DISTRIBUTION AND PRICING STRATEGIES</vt:lpstr>
      <vt:lpstr>Case Study #2</vt:lpstr>
      <vt:lpstr>Starbucks in Milan- Group Work</vt:lpstr>
      <vt:lpstr>Carmex Handout.</vt:lpstr>
      <vt:lpstr>Next week……</vt:lpstr>
      <vt:lpstr>The Rady School of Management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Undergraduate Programs</dc:title>
  <dc:creator>gazarabadi</dc:creator>
  <cp:lastModifiedBy>Burt De Mill</cp:lastModifiedBy>
  <cp:revision>184</cp:revision>
  <cp:lastPrinted>2018-10-22T18:58:16Z</cp:lastPrinted>
  <dcterms:created xsi:type="dcterms:W3CDTF">2011-10-17T21:09:11Z</dcterms:created>
  <dcterms:modified xsi:type="dcterms:W3CDTF">2020-01-23T19:20:07Z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